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85" r:id="rId2"/>
    <p:sldId id="260" r:id="rId3"/>
    <p:sldId id="261" r:id="rId4"/>
    <p:sldId id="262" r:id="rId5"/>
    <p:sldId id="286" r:id="rId6"/>
    <p:sldId id="271" r:id="rId7"/>
    <p:sldId id="264" r:id="rId8"/>
    <p:sldId id="272" r:id="rId9"/>
    <p:sldId id="273" r:id="rId10"/>
    <p:sldId id="270" r:id="rId11"/>
    <p:sldId id="263" r:id="rId12"/>
    <p:sldId id="274" r:id="rId13"/>
    <p:sldId id="287" r:id="rId14"/>
    <p:sldId id="258" r:id="rId15"/>
    <p:sldId id="276" r:id="rId16"/>
    <p:sldId id="256" r:id="rId17"/>
    <p:sldId id="265" r:id="rId18"/>
    <p:sldId id="266" r:id="rId19"/>
    <p:sldId id="284" r:id="rId20"/>
    <p:sldId id="267" r:id="rId21"/>
    <p:sldId id="268" r:id="rId22"/>
    <p:sldId id="288" r:id="rId23"/>
    <p:sldId id="277" r:id="rId24"/>
    <p:sldId id="269" r:id="rId25"/>
    <p:sldId id="275" r:id="rId26"/>
    <p:sldId id="278" r:id="rId27"/>
    <p:sldId id="279" r:id="rId28"/>
    <p:sldId id="257" r:id="rId29"/>
    <p:sldId id="280" r:id="rId30"/>
    <p:sldId id="281" r:id="rId31"/>
    <p:sldId id="282" r:id="rId32"/>
    <p:sldId id="283" r:id="rId33"/>
    <p:sldId id="259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7.xml"/><Relationship Id="rId2" Type="http://schemas.openxmlformats.org/officeDocument/2006/relationships/slide" Target="slides/slide26.xml"/><Relationship Id="rId1" Type="http://schemas.openxmlformats.org/officeDocument/2006/relationships/slide" Target="slides/slide2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smtClean="0"/>
            </a:lvl1pPr>
          </a:lstStyle>
          <a:p>
            <a:pPr>
              <a:defRPr/>
            </a:pPr>
            <a:fld id="{B75107AC-9E6D-44CB-B969-234C0C0BAC3C}" type="datetimeFigureOut">
              <a:rPr lang="en-US"/>
              <a:pPr>
                <a:defRPr/>
              </a:pPr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6A93BAF4-2561-4133-9A3A-79E55C6EF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478D9-2C3D-4D21-9D50-E78AC949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B86A-1434-4534-9167-B9A12E9D6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58A25-43D1-4A69-B64F-CCB5B058E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925E-0C53-470E-BD4C-D559E9D1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FE15-7B07-4F98-ADFD-2151770E3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47483-7B46-4C4A-98A4-2A2D80D09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71759-C252-46C6-87C3-53960756E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13EA6-40EE-49D0-84ED-4ACE40203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BB2B2-CD5C-4FBE-A5E7-52E594AF2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66B51-9C40-4E12-8D0C-2D1DCFF8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B1B26-F91D-4526-A61A-DE6FA06B6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19C0-2517-4396-A150-D6C3D05F4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FB3CE-9240-4CCE-89FA-E847F9244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12B12-68C2-4CF0-947D-0C8396CD5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EF10D-4FE9-4915-B33C-BEFD948B2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B0D4154-B8E8-4916-91E2-00129414A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</a:rPr>
              <a:t>Bio&amp; 242: </a:t>
            </a:r>
            <a:br>
              <a:rPr lang="en-US" b="1" smtClean="0">
                <a:solidFill>
                  <a:schemeClr val="tx1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Unit 2 / Lecture 1</a:t>
            </a:r>
          </a:p>
        </p:txBody>
      </p:sp>
      <p:pic>
        <p:nvPicPr>
          <p:cNvPr id="3075" name="Picture 2" descr="C:\Documents and Settings\GaryB.SFCC\Local Settings\Temporary Internet Files\Content.IE5\L3E0T3PC\MCHM0024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28194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5791200" cy="12192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Blood flow through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Kidney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"/>
            <a:ext cx="1905000" cy="6477000"/>
          </a:xfrm>
        </p:spPr>
        <p:txBody>
          <a:bodyPr/>
          <a:lstStyle/>
          <a:p>
            <a:endParaRPr lang="en-US" sz="2800" smtClean="0"/>
          </a:p>
        </p:txBody>
      </p:sp>
      <p:pic>
        <p:nvPicPr>
          <p:cNvPr id="11268" name="Picture 6" descr="177728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0" y="1600200"/>
            <a:ext cx="6019800" cy="5257800"/>
          </a:xfrm>
          <a:noFill/>
        </p:spPr>
      </p:pic>
      <p:pic>
        <p:nvPicPr>
          <p:cNvPr id="11269" name="Picture 7" descr="1777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19272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762000"/>
          </a:xfrm>
        </p:spPr>
        <p:txBody>
          <a:bodyPr/>
          <a:lstStyle/>
          <a:p>
            <a:r>
              <a:rPr lang="en-US" altLang="en-US" sz="3200" b="1" dirty="0" smtClean="0">
                <a:solidFill>
                  <a:schemeClr val="tx1"/>
                </a:solidFill>
              </a:rPr>
              <a:t>Basic Functions of a </a:t>
            </a:r>
            <a:r>
              <a:rPr lang="en-US" altLang="en-US" sz="3200" b="1" dirty="0" err="1" smtClean="0">
                <a:solidFill>
                  <a:schemeClr val="tx1"/>
                </a:solidFill>
              </a:rPr>
              <a:t>Nephron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pic>
        <p:nvPicPr>
          <p:cNvPr id="12291" name="Picture 3" descr="1777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33600" y="4343400"/>
            <a:ext cx="51555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Nephrons</a:t>
            </a:r>
            <a:r>
              <a:rPr lang="en-US" dirty="0" smtClean="0"/>
              <a:t> perform three basic functions:</a:t>
            </a:r>
          </a:p>
          <a:p>
            <a:r>
              <a:rPr lang="en-US" dirty="0" smtClean="0"/>
              <a:t>1</a:t>
            </a:r>
            <a:r>
              <a:rPr lang="en-US" i="1" dirty="0" smtClean="0"/>
              <a:t>. </a:t>
            </a:r>
            <a:r>
              <a:rPr lang="en-US" i="1" dirty="0" err="1" smtClean="0"/>
              <a:t>glomerular</a:t>
            </a:r>
            <a:r>
              <a:rPr lang="en-US" i="1" dirty="0" smtClean="0"/>
              <a:t> filtration</a:t>
            </a:r>
          </a:p>
          <a:p>
            <a:r>
              <a:rPr lang="en-US" i="1" dirty="0" smtClean="0"/>
              <a:t>2. tubular </a:t>
            </a:r>
            <a:r>
              <a:rPr lang="en-US" i="1" dirty="0" err="1" smtClean="0"/>
              <a:t>reabsorption</a:t>
            </a:r>
            <a:endParaRPr lang="en-US" i="1" dirty="0" smtClean="0"/>
          </a:p>
          <a:p>
            <a:r>
              <a:rPr lang="en-US" i="1" dirty="0" smtClean="0"/>
              <a:t>3. tubular secretion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6425"/>
            <a:ext cx="7772400" cy="11430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78025"/>
            <a:ext cx="3810000" cy="4114800"/>
          </a:xfrm>
        </p:spPr>
        <p:txBody>
          <a:bodyPr/>
          <a:lstStyle/>
          <a:p>
            <a:endParaRPr lang="en-US" sz="2800" smtClean="0"/>
          </a:p>
        </p:txBody>
      </p:sp>
      <p:sp>
        <p:nvSpPr>
          <p:cNvPr id="13316" name="Rectangle 4"/>
          <p:cNvSpPr>
            <a:spLocks noGrp="1" noChangeArrowheads="1" noTextEdit="1"/>
          </p:cNvSpPr>
          <p:nvPr>
            <p:ph type="chart" sz="half" idx="2"/>
          </p:nvPr>
        </p:nvSpPr>
        <p:spPr>
          <a:xfrm>
            <a:off x="4648200" y="1978025"/>
            <a:ext cx="3810000" cy="4114800"/>
          </a:xfrm>
        </p:spPr>
      </p:sp>
      <p:pic>
        <p:nvPicPr>
          <p:cNvPr id="13317" name="Picture 5" descr="FG26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The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Membrane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4648200"/>
            <a:ext cx="79392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filtration membrane is the filtering unit of a </a:t>
            </a:r>
            <a:r>
              <a:rPr lang="en-US" b="1" dirty="0" err="1" smtClean="0"/>
              <a:t>nephron</a:t>
            </a:r>
            <a:r>
              <a:rPr lang="en-US" b="1" dirty="0" smtClean="0"/>
              <a:t>.  </a:t>
            </a:r>
          </a:p>
          <a:p>
            <a:r>
              <a:rPr lang="en-US" sz="2000" dirty="0" smtClean="0"/>
              <a:t>This endothelial-capsular membrane consists of:</a:t>
            </a:r>
          </a:p>
          <a:p>
            <a:r>
              <a:rPr lang="en-US" sz="2000" i="1" dirty="0" smtClean="0"/>
              <a:t>1) the </a:t>
            </a:r>
            <a:r>
              <a:rPr lang="en-US" sz="2000" i="1" dirty="0" err="1" smtClean="0"/>
              <a:t>glomerular</a:t>
            </a:r>
            <a:r>
              <a:rPr lang="en-US" sz="2000" i="1" dirty="0" smtClean="0"/>
              <a:t> endothelium</a:t>
            </a:r>
          </a:p>
          <a:p>
            <a:r>
              <a:rPr lang="en-US" sz="2000" i="1" dirty="0" smtClean="0"/>
              <a:t>2) the </a:t>
            </a:r>
            <a:r>
              <a:rPr lang="en-US" sz="2000" i="1" dirty="0" err="1" smtClean="0"/>
              <a:t>glomerular</a:t>
            </a:r>
            <a:r>
              <a:rPr lang="en-US" sz="2000" i="1" dirty="0" smtClean="0"/>
              <a:t> basement membrane</a:t>
            </a:r>
          </a:p>
          <a:p>
            <a:r>
              <a:rPr lang="en-US" sz="2000" i="1" dirty="0" smtClean="0"/>
              <a:t>3) slit membranes between pedicels of </a:t>
            </a:r>
            <a:r>
              <a:rPr lang="en-US" sz="2000" i="1" dirty="0" err="1" smtClean="0"/>
              <a:t>podocyte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7" name="Picture 1027" descr="177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914399"/>
            <a:ext cx="4114800" cy="37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1066800"/>
          </a:xfrm>
        </p:spPr>
        <p:txBody>
          <a:bodyPr/>
          <a:lstStyle/>
          <a:p>
            <a:r>
              <a:rPr lang="en-US" altLang="en-US" sz="4000" b="1" dirty="0" smtClean="0">
                <a:solidFill>
                  <a:schemeClr val="tx1"/>
                </a:solidFill>
              </a:rPr>
              <a:t>The </a:t>
            </a:r>
            <a:r>
              <a:rPr lang="en-US" altLang="en-US" sz="40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4000" b="1" dirty="0" smtClean="0">
                <a:solidFill>
                  <a:schemeClr val="tx1"/>
                </a:solidFill>
              </a:rPr>
              <a:t> Filtration Membrane</a:t>
            </a:r>
          </a:p>
        </p:txBody>
      </p:sp>
      <p:pic>
        <p:nvPicPr>
          <p:cNvPr id="14339" name="Picture 1027" descr="1777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480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028" descr="1777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4343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Filtration Pressures and Glomerular Filtration Rate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r>
              <a:rPr lang="en-US" sz="2400" b="1" smtClean="0"/>
              <a:t>Filtration Pressure is the force that drives the fluid and its dissolved substances through the glomerular filter</a:t>
            </a:r>
          </a:p>
          <a:p>
            <a:pPr>
              <a:buFontTx/>
              <a:buNone/>
            </a:pPr>
            <a:r>
              <a:rPr lang="en-US" sz="2400" b="1" smtClean="0"/>
              <a:t>Net Filtration pressure NPF (or Net Hydrostatic Pressure NHP) is the difference between three pressures:</a:t>
            </a:r>
          </a:p>
          <a:p>
            <a:pPr>
              <a:buFontTx/>
              <a:buNone/>
            </a:pPr>
            <a:r>
              <a:rPr lang="en-US" sz="2400" b="1" smtClean="0"/>
              <a:t>	1. Glomerular (blood) hydrostatic pressure GHP or GBHP</a:t>
            </a:r>
          </a:p>
          <a:p>
            <a:pPr>
              <a:buFontTx/>
              <a:buNone/>
            </a:pPr>
            <a:r>
              <a:rPr lang="en-US" sz="2400" b="1" smtClean="0"/>
              <a:t>	2.</a:t>
            </a:r>
            <a:r>
              <a:rPr lang="en-US" b="1" smtClean="0"/>
              <a:t> </a:t>
            </a:r>
            <a:r>
              <a:rPr lang="en-US" sz="2400" b="1" smtClean="0"/>
              <a:t>Capsular Hydrostatic Pressure (CHP)</a:t>
            </a:r>
          </a:p>
          <a:p>
            <a:pPr>
              <a:buFontTx/>
              <a:buNone/>
            </a:pPr>
            <a:r>
              <a:rPr lang="en-US" sz="2400" b="1" smtClean="0"/>
              <a:t>	3.  (Blood) Colloid Osmotic Pressure (BCOP)</a:t>
            </a:r>
          </a:p>
          <a:p>
            <a:pPr>
              <a:buFontTx/>
              <a:buNone/>
            </a:pPr>
            <a:r>
              <a:rPr lang="en-US" sz="2400" b="1" smtClean="0"/>
              <a:t>The relationship can be expressed by</a:t>
            </a:r>
          </a:p>
          <a:p>
            <a:pPr>
              <a:buFontTx/>
              <a:buNone/>
            </a:pPr>
            <a:r>
              <a:rPr lang="en-US" sz="2400" b="1" smtClean="0"/>
              <a:t>			NPF = GBHP – (CHP + BCOP)</a:t>
            </a:r>
          </a:p>
          <a:p>
            <a:pPr>
              <a:buFontTx/>
              <a:buNone/>
            </a:pPr>
            <a:r>
              <a:rPr lang="en-US" sz="2400" b="1" smtClean="0"/>
              <a:t>Glomerular Filtration Rate:  amount of filtrate the kidneys produce each minute.  (about 125 ml per minute)</a:t>
            </a:r>
          </a:p>
          <a:p>
            <a:pPr>
              <a:buFontTx/>
              <a:buNone/>
            </a:pPr>
            <a:r>
              <a:rPr lang="en-US" sz="2400" b="1" smtClean="0"/>
              <a:t>Determined by a creatinine clearance test</a:t>
            </a:r>
          </a:p>
          <a:p>
            <a:pPr>
              <a:buFontTx/>
              <a:buNone/>
            </a:pPr>
            <a:endParaRPr lang="en-US" sz="2400" b="1" smtClean="0"/>
          </a:p>
          <a:p>
            <a:pPr>
              <a:buFontTx/>
              <a:buNone/>
            </a:pPr>
            <a:endParaRPr 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altLang="en-US" b="1" smtClean="0">
                <a:solidFill>
                  <a:schemeClr val="tx1"/>
                </a:solidFill>
              </a:rPr>
              <a:t>Factors affecting filtration rate </a:t>
            </a:r>
            <a:br>
              <a:rPr lang="en-US" altLang="en-US" b="1" smtClean="0">
                <a:solidFill>
                  <a:schemeClr val="tx1"/>
                </a:solidFill>
              </a:rPr>
            </a:br>
            <a:r>
              <a:rPr lang="en-US" altLang="en-US" b="1" smtClean="0">
                <a:solidFill>
                  <a:schemeClr val="tx1"/>
                </a:solidFill>
              </a:rPr>
              <a:t>in the kidney</a:t>
            </a:r>
          </a:p>
        </p:txBody>
      </p:sp>
      <p:pic>
        <p:nvPicPr>
          <p:cNvPr id="16387" name="Picture 3" descr="1777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95450"/>
            <a:ext cx="76200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Regulation of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Rate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Renal Auto-regulation 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1321" name="Group 57"/>
          <p:cNvGraphicFramePr>
            <a:graphicFrameLocks noGrp="1"/>
          </p:cNvGraphicFramePr>
          <p:nvPr>
            <p:ph type="tbl" idx="1"/>
          </p:nvPr>
        </p:nvGraphicFramePr>
        <p:xfrm>
          <a:off x="381000" y="1524000"/>
          <a:ext cx="8534400" cy="5255832"/>
        </p:xfrm>
        <a:graphic>
          <a:graphicData uri="http://schemas.openxmlformats.org/drawingml/2006/table">
            <a:tbl>
              <a:tblPr/>
              <a:tblGrid>
                <a:gridCol w="2374900"/>
                <a:gridCol w="2052638"/>
                <a:gridCol w="2201862"/>
                <a:gridCol w="1905000"/>
              </a:tblGrid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Major Stimulus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Myogenic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Stretching of afferent arteriole walls due to increased systematic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Contraction of smooth muscles in afferent arteriole wall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 GFR by constricting the lumen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Decline in glomerular 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Dilation of AA and G. capillaries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Constriction of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Regulation of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Rate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Neural Regulation 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2327" name="Group 39"/>
          <p:cNvGraphicFramePr>
            <a:graphicFrameLocks noGrp="1"/>
          </p:cNvGraphicFramePr>
          <p:nvPr>
            <p:ph type="tbl" idx="1"/>
          </p:nvPr>
        </p:nvGraphicFramePr>
        <p:xfrm>
          <a:off x="304800" y="1828800"/>
          <a:ext cx="8534400" cy="3182112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9800"/>
                <a:gridCol w="17526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Major Stimulus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1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Tubuloglomerular feedback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Rapid increase in Na+ and Cl-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lumen at the macula densa due to increased 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release of Nitric Oxide by JGA causing AA constriction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 GFR and filtrate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Regulation of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Rate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Neural Regulation 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31747" name="Group 3"/>
          <p:cNvGraphicFramePr>
            <a:graphicFrameLocks noGrp="1"/>
          </p:cNvGraphicFramePr>
          <p:nvPr>
            <p:ph type="tbl" idx="1"/>
          </p:nvPr>
        </p:nvGraphicFramePr>
        <p:xfrm>
          <a:off x="304800" y="1828800"/>
          <a:ext cx="8534400" cy="3474720"/>
        </p:xfrm>
        <a:graphic>
          <a:graphicData uri="http://schemas.openxmlformats.org/drawingml/2006/table">
            <a:tbl>
              <a:tblPr/>
              <a:tblGrid>
                <a:gridCol w="2133600"/>
                <a:gridCol w="2438400"/>
                <a:gridCol w="2209800"/>
                <a:gridCol w="17526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Major Stimulus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1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Sympathetic Nerves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(Autonomic)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Acute fall in systematic blood pressure.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Release of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norepinephrine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Constriction of afferent arterioles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 GFR and filtrate volume to maintain blood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Major Functions of the Kidneys and </a:t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the Urinary 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720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800" b="1" smtClean="0"/>
              <a:t>Regulation of blood ionic composition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800" b="1" smtClean="0"/>
              <a:t>Maintenance of blood osmolarity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800" b="1" smtClean="0"/>
              <a:t>Regulation of blood volume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800" b="1" smtClean="0"/>
              <a:t>Regulation of blood pressure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800" b="1" smtClean="0"/>
              <a:t>Regulation of blood pH</a:t>
            </a:r>
          </a:p>
        </p:txBody>
      </p:sp>
      <p:pic>
        <p:nvPicPr>
          <p:cNvPr id="4100" name="Picture 6" descr="17772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65650" y="1447800"/>
            <a:ext cx="4578350" cy="5410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Regulation of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Rate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 Hormonal Regulation 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3343" name="Group 31"/>
          <p:cNvGraphicFramePr>
            <a:graphicFrameLocks noGrp="1"/>
          </p:cNvGraphicFramePr>
          <p:nvPr>
            <p:ph type="tbl" idx="1"/>
          </p:nvPr>
        </p:nvGraphicFramePr>
        <p:xfrm>
          <a:off x="304800" y="1828800"/>
          <a:ext cx="8534400" cy="4297680"/>
        </p:xfrm>
        <a:graphic>
          <a:graphicData uri="http://schemas.openxmlformats.org/drawingml/2006/table">
            <a:tbl>
              <a:tblPr/>
              <a:tblGrid>
                <a:gridCol w="2133600"/>
                <a:gridCol w="2438400"/>
                <a:gridCol w="2209800"/>
                <a:gridCol w="1752600"/>
              </a:tblGrid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Major Stimulus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Angiotensin 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Decreased blood volume or decreased blood 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Constriction of both afferent and efferent arterioles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Decreases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Atrial natriuretic peptide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Stretching of the arterial walls due to increased blood volume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Relaxation of the mesangial cells increasing filtration surface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chemeClr val="tx1"/>
                </a:solidFill>
              </a:rPr>
              <a:t>Regulation of </a:t>
            </a:r>
            <a:r>
              <a:rPr lang="en-US" altLang="en-US" sz="3600" b="1" dirty="0" err="1" smtClean="0">
                <a:solidFill>
                  <a:schemeClr val="tx1"/>
                </a:solidFill>
              </a:rPr>
              <a:t>Glomerular</a:t>
            </a:r>
            <a:r>
              <a:rPr lang="en-US" altLang="en-US" sz="3600" b="1" dirty="0" smtClean="0">
                <a:solidFill>
                  <a:schemeClr val="tx1"/>
                </a:solidFill>
              </a:rPr>
              <a:t> Filtration Rate</a:t>
            </a:r>
            <a:br>
              <a:rPr lang="en-US" altLang="en-US" sz="3600" b="1" dirty="0" smtClean="0">
                <a:solidFill>
                  <a:schemeClr val="tx1"/>
                </a:solidFill>
              </a:rPr>
            </a:br>
            <a:r>
              <a:rPr lang="en-US" altLang="en-US" sz="3600" b="1" dirty="0" smtClean="0">
                <a:solidFill>
                  <a:schemeClr val="tx1"/>
                </a:solidFill>
              </a:rPr>
              <a:t> Hormonal Regulation </a:t>
            </a:r>
            <a:endParaRPr lang="en-US" altLang="en-US" sz="2400" b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14390" name="Group 1078"/>
          <p:cNvGraphicFramePr>
            <a:graphicFrameLocks noGrp="1"/>
          </p:cNvGraphicFramePr>
          <p:nvPr>
            <p:ph type="tbl" idx="1"/>
          </p:nvPr>
        </p:nvGraphicFramePr>
        <p:xfrm>
          <a:off x="0" y="1143000"/>
          <a:ext cx="9144000" cy="5529263"/>
        </p:xfrm>
        <a:graphic>
          <a:graphicData uri="http://schemas.openxmlformats.org/drawingml/2006/table">
            <a:tbl>
              <a:tblPr/>
              <a:tblGrid>
                <a:gridCol w="2122488"/>
                <a:gridCol w="2530475"/>
                <a:gridCol w="2857500"/>
                <a:gridCol w="1633537"/>
              </a:tblGrid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Regulation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Major Stimulus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Mechanism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Effect on GFR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Antidiuretic hormone ADH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Increased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Angiotensin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II or  decreased  volume of extracellular fluid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Stimulate insertion of aquaporin-2 (water channels)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 apical membrane or principal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blood volume to return GFR to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5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Aldosterone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Secreted from adrenal cortex because of increased Angiotensin II levels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reabsorption  of Na+ and water by principal cells of the DCT collecting duct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Increases blood volume to return GFR to normal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 dirty="0" err="1" smtClean="0"/>
              <a:t>juxtaglomerular</a:t>
            </a:r>
            <a:r>
              <a:rPr lang="en-US" sz="3600" dirty="0" smtClean="0"/>
              <a:t> apparatus (JGA)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8229600" cy="1219200"/>
          </a:xfrm>
        </p:spPr>
        <p:txBody>
          <a:bodyPr/>
          <a:lstStyle/>
          <a:p>
            <a:pPr>
              <a:buNone/>
            </a:pPr>
            <a:r>
              <a:rPr lang="en-US" sz="2000" i="1" dirty="0" smtClean="0"/>
              <a:t>Consist of the </a:t>
            </a:r>
            <a:r>
              <a:rPr lang="en-US" sz="2000" i="1" dirty="0" err="1" smtClean="0"/>
              <a:t>juxtaglomerular</a:t>
            </a:r>
            <a:r>
              <a:rPr lang="en-US" sz="2000" i="1" dirty="0" smtClean="0"/>
              <a:t> cells of an afferent or efferent arteriole and the </a:t>
            </a:r>
          </a:p>
          <a:p>
            <a:pPr>
              <a:buNone/>
            </a:pPr>
            <a:r>
              <a:rPr lang="en-US" sz="2000" i="1" dirty="0" smtClean="0"/>
              <a:t>macula </a:t>
            </a:r>
            <a:r>
              <a:rPr lang="en-US" sz="2000" i="1" dirty="0" err="1" smtClean="0"/>
              <a:t>densa</a:t>
            </a:r>
            <a:r>
              <a:rPr lang="en-US" sz="2000" i="1" dirty="0" smtClean="0"/>
              <a:t> cells of the distal convoluted tubule.  The JGA helps regulate </a:t>
            </a:r>
          </a:p>
          <a:p>
            <a:pPr>
              <a:buNone/>
            </a:pPr>
            <a:r>
              <a:rPr lang="en-US" sz="2000" i="1" dirty="0" smtClean="0"/>
              <a:t>blood pressure and the rate of blood filtration by the kidneys.</a:t>
            </a:r>
          </a:p>
          <a:p>
            <a:endParaRPr lang="en-US" dirty="0"/>
          </a:p>
        </p:txBody>
      </p:sp>
      <p:pic>
        <p:nvPicPr>
          <p:cNvPr id="5" name="Picture 10" descr="FG26_08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2913010"/>
            <a:ext cx="5257800" cy="3944991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Angiotensin II Pathway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3581400" cy="4114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 err="1" smtClean="0"/>
              <a:t>Renin</a:t>
            </a:r>
            <a:r>
              <a:rPr lang="en-US" sz="2000" b="1" dirty="0" smtClean="0"/>
              <a:t> is released to the blood by JGA cells due to decreased renal blood flow or perfusion.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 err="1" smtClean="0"/>
              <a:t>Renin</a:t>
            </a:r>
            <a:r>
              <a:rPr lang="en-US" sz="2000" b="1" dirty="0" smtClean="0"/>
              <a:t> converts a plasma protein (</a:t>
            </a:r>
            <a:r>
              <a:rPr lang="en-US" sz="2000" b="1" dirty="0" err="1" smtClean="0"/>
              <a:t>angiotensinogen</a:t>
            </a:r>
            <a:r>
              <a:rPr lang="en-US" sz="2000" b="1" dirty="0" smtClean="0"/>
              <a:t>) into </a:t>
            </a:r>
            <a:r>
              <a:rPr lang="en-US" sz="2000" b="1" dirty="0" err="1" smtClean="0"/>
              <a:t>angiotensin</a:t>
            </a:r>
            <a:r>
              <a:rPr lang="en-US" sz="2000" b="1" dirty="0" smtClean="0"/>
              <a:t> I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000" b="1" dirty="0" err="1" smtClean="0"/>
              <a:t>Angiotensin</a:t>
            </a:r>
            <a:r>
              <a:rPr lang="en-US" sz="2000" b="1" dirty="0" smtClean="0"/>
              <a:t>-Converting Enzyme (ACE) in the lungs </a:t>
            </a:r>
            <a:r>
              <a:rPr lang="en-US" sz="2000" b="1" dirty="0" err="1" smtClean="0"/>
              <a:t>convertes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Angiotensin</a:t>
            </a:r>
            <a:r>
              <a:rPr lang="en-US" sz="2000" b="1" dirty="0" smtClean="0"/>
              <a:t> I into </a:t>
            </a:r>
            <a:r>
              <a:rPr lang="en-US" sz="2000" b="1" dirty="0" err="1" smtClean="0"/>
              <a:t>Angiotensin</a:t>
            </a:r>
            <a:r>
              <a:rPr lang="en-US" sz="2000" b="1" dirty="0" smtClean="0"/>
              <a:t> II</a:t>
            </a:r>
          </a:p>
        </p:txBody>
      </p:sp>
      <p:pic>
        <p:nvPicPr>
          <p:cNvPr id="22532" name="Picture 10" descr="FG26_08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600200"/>
            <a:ext cx="5638800" cy="42306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Renin – Angiotensin - Aldosterone System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0" y="2209800"/>
          <a:ext cx="9144000" cy="3429000"/>
        </p:xfrm>
        <a:graphic>
          <a:graphicData uri="http://schemas.openxmlformats.org/presentationml/2006/ole">
            <p:oleObj spid="_x0000_s1026" name="MS Organization Chart 2.0" r:id="rId3" imgW="7753320" imgH="1498320" progId="OrgPlusWOPX.4">
              <p:embed followColorScheme="full"/>
            </p:oleObj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4495800" y="3352800"/>
            <a:ext cx="119063" cy="430213"/>
          </a:xfrm>
          <a:prstGeom prst="downArrow">
            <a:avLst>
              <a:gd name="adj1" fmla="val 50000"/>
              <a:gd name="adj2" fmla="val 90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1905000" y="43434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4800600" y="4343400"/>
            <a:ext cx="976313" cy="119063"/>
          </a:xfrm>
          <a:prstGeom prst="rightArrow">
            <a:avLst>
              <a:gd name="adj1" fmla="val 50000"/>
              <a:gd name="adj2" fmla="val 20499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705600" y="4419600"/>
            <a:ext cx="119063" cy="520700"/>
          </a:xfrm>
          <a:prstGeom prst="downArrow">
            <a:avLst>
              <a:gd name="adj1" fmla="val 50000"/>
              <a:gd name="adj2" fmla="val 109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7162800" y="4343400"/>
            <a:ext cx="612775" cy="119063"/>
          </a:xfrm>
          <a:prstGeom prst="rightArrow">
            <a:avLst>
              <a:gd name="adj1" fmla="val 50000"/>
              <a:gd name="adj2" fmla="val 1286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2667000" y="3200400"/>
            <a:ext cx="612775" cy="119063"/>
          </a:xfrm>
          <a:prstGeom prst="rightArrow">
            <a:avLst>
              <a:gd name="adj1" fmla="val 50000"/>
              <a:gd name="adj2" fmla="val 1286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5791200" y="3200400"/>
            <a:ext cx="612775" cy="119063"/>
          </a:xfrm>
          <a:prstGeom prst="leftArrow">
            <a:avLst>
              <a:gd name="adj1" fmla="val 50000"/>
              <a:gd name="adj2" fmla="val 12866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3555" name="Picture 3" descr="FG26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906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Urine Concentration via </a:t>
            </a:r>
            <a:br>
              <a:rPr lang="en-US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Countercurrent Multiplication</a:t>
            </a: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3048000" cy="4267200"/>
          </a:xfrm>
        </p:spPr>
        <p:txBody>
          <a:bodyPr/>
          <a:lstStyle/>
          <a:p>
            <a:r>
              <a:rPr lang="en-US" sz="2000" b="1" smtClean="0"/>
              <a:t>Thin descending limb of Henle is permeable to water but not</a:t>
            </a:r>
          </a:p>
          <a:p>
            <a:pPr>
              <a:buFontTx/>
              <a:buNone/>
            </a:pPr>
            <a:r>
              <a:rPr lang="en-US" sz="2000" b="1" smtClean="0"/>
              <a:t>	solutes</a:t>
            </a:r>
          </a:p>
          <a:p>
            <a:r>
              <a:rPr lang="en-US" sz="2000" b="1" smtClean="0"/>
              <a:t>Thick ascending limb of Henle is impermeable to water and solutes. Contains active transport mechanisms for sodium and chloride.</a:t>
            </a:r>
          </a:p>
        </p:txBody>
      </p:sp>
      <p:pic>
        <p:nvPicPr>
          <p:cNvPr id="24580" name="Picture 9" descr="FG26_12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2290763"/>
            <a:ext cx="5943600" cy="4443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906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Urine Concentration via </a:t>
            </a:r>
            <a:br>
              <a:rPr lang="en-US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Countercurrent Multiplication</a:t>
            </a:r>
            <a:endParaRPr lang="en-US" sz="3600" b="1" smtClean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048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smtClean="0"/>
              <a:t>Sodium and Chloride are reabsorbed by thick ascending limb into the peritubular fluid</a:t>
            </a:r>
          </a:p>
          <a:p>
            <a:pPr>
              <a:lnSpc>
                <a:spcPct val="90000"/>
              </a:lnSpc>
            </a:pPr>
            <a:r>
              <a:rPr lang="en-US" sz="2000" b="1" smtClean="0"/>
              <a:t>These ions elevate the medulla osmotic pressure</a:t>
            </a:r>
          </a:p>
          <a:p>
            <a:pPr>
              <a:lnSpc>
                <a:spcPct val="90000"/>
              </a:lnSpc>
            </a:pPr>
            <a:r>
              <a:rPr lang="en-US" sz="2000" b="1" smtClean="0"/>
              <a:t>This increases osmotic flow of water out of the thin descending limb</a:t>
            </a:r>
          </a:p>
          <a:p>
            <a:pPr>
              <a:lnSpc>
                <a:spcPct val="90000"/>
              </a:lnSpc>
            </a:pPr>
            <a:r>
              <a:rPr lang="en-US" sz="2000" b="1" smtClean="0"/>
              <a:t>Increased osmotic potential of tubular filtrate increases active transport in the TAL</a:t>
            </a:r>
          </a:p>
        </p:txBody>
      </p:sp>
      <p:pic>
        <p:nvPicPr>
          <p:cNvPr id="25604" name="Picture 7" descr="FG26_12a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2133600"/>
            <a:ext cx="5791200" cy="4346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458200" cy="9906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Urine Concentration via </a:t>
            </a:r>
            <a:br>
              <a:rPr lang="en-US" altLang="en-US" sz="3600" b="1" smtClean="0">
                <a:solidFill>
                  <a:schemeClr val="tx1"/>
                </a:solidFill>
              </a:rPr>
            </a:br>
            <a:r>
              <a:rPr lang="en-US" altLang="en-US" sz="3600" b="1" smtClean="0">
                <a:solidFill>
                  <a:schemeClr val="tx1"/>
                </a:solidFill>
              </a:rPr>
              <a:t>Countercurrent Multiplication</a:t>
            </a:r>
          </a:p>
        </p:txBody>
      </p:sp>
      <p:pic>
        <p:nvPicPr>
          <p:cNvPr id="26627" name="Picture 4" descr="1777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162800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9144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Roles of the Different Nephron Regions </a:t>
            </a:r>
            <a:br>
              <a:rPr lang="en-US" altLang="en-US" sz="2800" b="1" smtClean="0">
                <a:solidFill>
                  <a:schemeClr val="tx1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</a:rPr>
              <a:t>in Urine Formation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76400"/>
            <a:ext cx="41910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smtClean="0"/>
              <a:t>Proximal Convoluted tubule</a:t>
            </a:r>
          </a:p>
          <a:p>
            <a:pPr>
              <a:buFontTx/>
              <a:buNone/>
            </a:pPr>
            <a:r>
              <a:rPr lang="en-US" sz="2000" b="1" u="sng" smtClean="0"/>
              <a:t>Reabsorption</a:t>
            </a:r>
            <a:r>
              <a:rPr lang="en-US" sz="2000" b="1" smtClean="0"/>
              <a:t>:</a:t>
            </a:r>
          </a:p>
          <a:p>
            <a:pPr>
              <a:buFontTx/>
              <a:buNone/>
            </a:pPr>
            <a:r>
              <a:rPr lang="en-US" sz="2000" b="1" smtClean="0"/>
              <a:t>60%-70% of water (108 to 116 L/D)</a:t>
            </a:r>
          </a:p>
          <a:p>
            <a:pPr>
              <a:buFontTx/>
              <a:buNone/>
            </a:pPr>
            <a:r>
              <a:rPr lang="en-US" sz="2000" b="1" smtClean="0"/>
              <a:t>(obligatory water reabsorption)</a:t>
            </a:r>
          </a:p>
          <a:p>
            <a:pPr>
              <a:buFontTx/>
              <a:buNone/>
            </a:pPr>
            <a:r>
              <a:rPr lang="en-US" sz="2000" b="1" smtClean="0"/>
              <a:t>100% of glucose and other sugars, amino acids, and some vitamins</a:t>
            </a:r>
          </a:p>
          <a:p>
            <a:pPr>
              <a:buFontTx/>
              <a:buNone/>
            </a:pPr>
            <a:r>
              <a:rPr lang="en-US" sz="2000" b="1" smtClean="0"/>
              <a:t>60%-70% sodium and chloride, along with calcium, magnesium, phosphate, and bicarbonate</a:t>
            </a:r>
          </a:p>
          <a:p>
            <a:pPr>
              <a:buFontTx/>
              <a:buNone/>
            </a:pPr>
            <a:r>
              <a:rPr lang="en-US" sz="2000" b="1" u="sng" smtClean="0"/>
              <a:t>Secretion</a:t>
            </a:r>
            <a:r>
              <a:rPr lang="en-US" sz="2000" b="1" smtClean="0"/>
              <a:t>:</a:t>
            </a:r>
          </a:p>
          <a:p>
            <a:pPr>
              <a:buFontTx/>
              <a:buNone/>
            </a:pPr>
            <a:r>
              <a:rPr lang="en-US" sz="2000" b="1" smtClean="0"/>
              <a:t>Hydrogen ions, ammonium ions, creatinine, drugs, toxins</a:t>
            </a:r>
          </a:p>
          <a:p>
            <a:pPr>
              <a:buFontTx/>
              <a:buNone/>
            </a:pPr>
            <a:endParaRPr lang="en-US" sz="2000" b="1" smtClean="0"/>
          </a:p>
          <a:p>
            <a:pPr>
              <a:buFontTx/>
              <a:buNone/>
            </a:pPr>
            <a:endParaRPr lang="en-US" sz="2000" b="1" smtClean="0"/>
          </a:p>
        </p:txBody>
      </p:sp>
      <p:pic>
        <p:nvPicPr>
          <p:cNvPr id="27652" name="Picture 6" descr="FG26_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19288"/>
            <a:ext cx="4800600" cy="3625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Major Functions of the Kidneys and </a:t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the Urinary System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733800" cy="5029200"/>
          </a:xfrm>
        </p:spPr>
        <p:txBody>
          <a:bodyPr/>
          <a:lstStyle/>
          <a:p>
            <a:pPr marL="533400" indent="-533400">
              <a:buFontTx/>
              <a:buAutoNum type="arabicPeriod" startAt="6"/>
            </a:pPr>
            <a:r>
              <a:rPr lang="en-US" altLang="en-US" sz="2400" b="1" smtClean="0"/>
              <a:t>Release of hormones</a:t>
            </a:r>
          </a:p>
          <a:p>
            <a:pPr marL="533400" indent="-533400">
              <a:buFontTx/>
              <a:buNone/>
            </a:pPr>
            <a:r>
              <a:rPr lang="en-US" altLang="en-US" sz="2400" b="1" smtClean="0"/>
              <a:t>	calcitriol – active form</a:t>
            </a:r>
          </a:p>
          <a:p>
            <a:pPr marL="533400" indent="-533400">
              <a:buFontTx/>
              <a:buNone/>
            </a:pPr>
            <a:r>
              <a:rPr lang="en-US" altLang="en-US" sz="2400" b="1" smtClean="0"/>
              <a:t>	of Vitamin D, helps control calcium homeostasis.</a:t>
            </a:r>
          </a:p>
          <a:p>
            <a:pPr marL="533400" indent="-533400">
              <a:buFontTx/>
              <a:buNone/>
            </a:pPr>
            <a:r>
              <a:rPr lang="en-US" altLang="en-US" sz="2400" b="1" smtClean="0"/>
              <a:t>	erythropoietin – stimulates RBC production</a:t>
            </a:r>
          </a:p>
          <a:p>
            <a:pPr marL="533400" indent="-533400">
              <a:buFontTx/>
              <a:buAutoNum type="arabicPeriod" startAt="7"/>
            </a:pPr>
            <a:r>
              <a:rPr lang="en-US" altLang="en-US" sz="2400" b="1" smtClean="0"/>
              <a:t>Regulation of blood glucose levels via</a:t>
            </a:r>
          </a:p>
          <a:p>
            <a:pPr marL="533400" indent="-533400">
              <a:buFontTx/>
              <a:buNone/>
            </a:pPr>
            <a:r>
              <a:rPr lang="en-US" altLang="en-US" sz="2400" b="1" smtClean="0"/>
              <a:t>	gluconeogenesis</a:t>
            </a:r>
          </a:p>
          <a:p>
            <a:pPr marL="533400" indent="-533400">
              <a:buFontTx/>
              <a:buNone/>
            </a:pPr>
            <a:endParaRPr lang="en-US" altLang="en-US" sz="2400" b="1" smtClean="0"/>
          </a:p>
        </p:txBody>
      </p:sp>
      <p:pic>
        <p:nvPicPr>
          <p:cNvPr id="5124" name="Picture 7" descr="17772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447800"/>
            <a:ext cx="533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Roles of the Different Nephron Regions </a:t>
            </a:r>
            <a:br>
              <a:rPr lang="en-US" altLang="en-US" sz="2800" b="1" smtClean="0">
                <a:solidFill>
                  <a:schemeClr val="tx1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</a:rPr>
              <a:t>in Urine Formation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33528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smtClean="0"/>
              <a:t>Loop of Henle</a:t>
            </a:r>
          </a:p>
          <a:p>
            <a:pPr>
              <a:buFontTx/>
              <a:buNone/>
            </a:pPr>
            <a:r>
              <a:rPr lang="en-US" sz="2000" b="1" u="sng" smtClean="0"/>
              <a:t>Reabsorption</a:t>
            </a:r>
            <a:r>
              <a:rPr lang="en-US" sz="2000" b="1" smtClean="0"/>
              <a:t>:</a:t>
            </a:r>
          </a:p>
          <a:p>
            <a:pPr>
              <a:buFontTx/>
              <a:buNone/>
            </a:pPr>
            <a:r>
              <a:rPr lang="en-US" sz="2000" b="1" smtClean="0"/>
              <a:t>Descending limb</a:t>
            </a:r>
          </a:p>
          <a:p>
            <a:pPr>
              <a:buFontTx/>
              <a:buNone/>
            </a:pPr>
            <a:r>
              <a:rPr lang="en-US" sz="1800" b="1" smtClean="0"/>
              <a:t>25% of the water</a:t>
            </a:r>
          </a:p>
          <a:p>
            <a:pPr>
              <a:buFontTx/>
              <a:buNone/>
            </a:pPr>
            <a:r>
              <a:rPr lang="en-US" sz="1800" b="1" smtClean="0"/>
              <a:t>(obligatory water reabsorption)</a:t>
            </a:r>
          </a:p>
          <a:p>
            <a:pPr>
              <a:buFontTx/>
              <a:buNone/>
            </a:pPr>
            <a:r>
              <a:rPr lang="en-US" sz="2000" b="1" smtClean="0"/>
              <a:t>Thick Ascending limb</a:t>
            </a:r>
          </a:p>
          <a:p>
            <a:pPr>
              <a:buFontTx/>
              <a:buNone/>
            </a:pPr>
            <a:r>
              <a:rPr lang="en-US" sz="1800" b="1" smtClean="0"/>
              <a:t>20-25% of the sodium and chloride to help maintain the countercurrent system</a:t>
            </a:r>
          </a:p>
          <a:p>
            <a:pPr>
              <a:buFontTx/>
              <a:buNone/>
            </a:pPr>
            <a:endParaRPr lang="en-US" sz="1800" b="1" smtClean="0"/>
          </a:p>
        </p:txBody>
      </p:sp>
      <p:pic>
        <p:nvPicPr>
          <p:cNvPr id="28676" name="Picture 6" descr="FG26_12b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05200" y="1981200"/>
            <a:ext cx="5638800" cy="4214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Roles of the Different Nephron Regions </a:t>
            </a:r>
            <a:br>
              <a:rPr lang="en-US" altLang="en-US" sz="2800" b="1" smtClean="0">
                <a:solidFill>
                  <a:schemeClr val="tx1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</a:rPr>
              <a:t>in Urine Formation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3810000" cy="49530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400" b="1" dirty="0" smtClean="0"/>
              <a:t>Distal Convoluted Tubule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err="1" smtClean="0"/>
              <a:t>Reabsorption</a:t>
            </a:r>
            <a:r>
              <a:rPr lang="en-US" sz="20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Up to 5% of water under ADH control (principle cells)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(Facultative water </a:t>
            </a:r>
            <a:r>
              <a:rPr lang="en-US" sz="2000" b="1" dirty="0" err="1" smtClean="0"/>
              <a:t>reabsorption</a:t>
            </a:r>
            <a:r>
              <a:rPr lang="en-US" sz="20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Variable amounts of sodium and chloride under </a:t>
            </a:r>
            <a:r>
              <a:rPr lang="en-US" sz="2000" b="1" dirty="0" err="1" smtClean="0"/>
              <a:t>Aldosterone</a:t>
            </a:r>
            <a:r>
              <a:rPr lang="en-US" sz="2000" b="1" dirty="0" smtClean="0"/>
              <a:t> control (principle cells)</a:t>
            </a:r>
          </a:p>
          <a:p>
            <a:pPr>
              <a:buFontTx/>
              <a:buNone/>
            </a:pPr>
            <a:r>
              <a:rPr lang="en-US" sz="2000" b="1" dirty="0" smtClean="0"/>
              <a:t>Variable amounts of bicarbonate</a:t>
            </a:r>
          </a:p>
          <a:p>
            <a:pPr>
              <a:buFontTx/>
              <a:buNone/>
            </a:pPr>
            <a:r>
              <a:rPr lang="en-US" sz="2000" b="1" dirty="0" smtClean="0"/>
              <a:t>(intercalated cells)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Variable amounts of Calcium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controlled by parathyroid hormone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u="sng" dirty="0" smtClean="0"/>
              <a:t>Secretion</a:t>
            </a:r>
            <a:r>
              <a:rPr lang="en-US" sz="20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smtClean="0"/>
              <a:t>Hydrogen ions, ammonium ions,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b="1" dirty="0" err="1" smtClean="0"/>
              <a:t>Creatinine</a:t>
            </a:r>
            <a:r>
              <a:rPr lang="en-US" sz="2000" b="1" dirty="0" smtClean="0"/>
              <a:t>, drugs , toxins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000" b="1" dirty="0" smtClean="0"/>
          </a:p>
        </p:txBody>
      </p:sp>
      <p:pic>
        <p:nvPicPr>
          <p:cNvPr id="29700" name="Picture 6" descr="FG26_13c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2691" y="1905000"/>
            <a:ext cx="4951309" cy="3733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chemeClr val="tx1"/>
                </a:solidFill>
              </a:rPr>
              <a:t>Roles of the Different Nephron Regions </a:t>
            </a:r>
            <a:br>
              <a:rPr lang="en-US" altLang="en-US" sz="2800" b="1" smtClean="0">
                <a:solidFill>
                  <a:schemeClr val="tx1"/>
                </a:solidFill>
              </a:rPr>
            </a:br>
            <a:r>
              <a:rPr lang="en-US" altLang="en-US" sz="2800" b="1" smtClean="0">
                <a:solidFill>
                  <a:schemeClr val="tx1"/>
                </a:solidFill>
              </a:rPr>
              <a:t>in Urine Formation</a:t>
            </a:r>
            <a:endParaRPr lang="en-US" sz="2800" b="1" smtClean="0">
              <a:solidFill>
                <a:schemeClr val="tx1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828800"/>
            <a:ext cx="38100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dirty="0" smtClean="0"/>
              <a:t>Collecting Duct</a:t>
            </a:r>
          </a:p>
          <a:p>
            <a:pPr>
              <a:buFontTx/>
              <a:buNone/>
            </a:pPr>
            <a:r>
              <a:rPr lang="en-US" sz="2000" b="1" u="sng" dirty="0" err="1" smtClean="0"/>
              <a:t>Reabsorption</a:t>
            </a:r>
            <a:r>
              <a:rPr lang="en-US" sz="2000" b="1" dirty="0" smtClean="0"/>
              <a:t>:</a:t>
            </a:r>
          </a:p>
          <a:p>
            <a:pPr>
              <a:buFontTx/>
              <a:buNone/>
            </a:pPr>
            <a:r>
              <a:rPr lang="en-US" sz="2000" b="1" dirty="0" smtClean="0"/>
              <a:t>Variable amounts of water under ADH control (principle cells)</a:t>
            </a:r>
          </a:p>
          <a:p>
            <a:pPr>
              <a:buNone/>
            </a:pPr>
            <a:r>
              <a:rPr lang="en-US" sz="2000" b="1" dirty="0" smtClean="0"/>
              <a:t>(Facultative water </a:t>
            </a:r>
            <a:r>
              <a:rPr lang="en-US" sz="2000" b="1" dirty="0" err="1" smtClean="0"/>
              <a:t>reabsorption</a:t>
            </a:r>
            <a:r>
              <a:rPr lang="en-US" sz="2000" b="1" dirty="0" smtClean="0"/>
              <a:t>)</a:t>
            </a:r>
          </a:p>
          <a:p>
            <a:pPr>
              <a:buFontTx/>
              <a:buNone/>
            </a:pPr>
            <a:r>
              <a:rPr lang="en-US" sz="2000" b="1" dirty="0" smtClean="0"/>
              <a:t>Variable amounts of sodium and chloride under </a:t>
            </a:r>
            <a:r>
              <a:rPr lang="en-US" sz="2000" b="1" dirty="0" err="1" smtClean="0"/>
              <a:t>Aldosterone</a:t>
            </a:r>
            <a:r>
              <a:rPr lang="en-US" sz="2000" b="1" dirty="0" smtClean="0"/>
              <a:t> control (principle cells)</a:t>
            </a:r>
          </a:p>
          <a:p>
            <a:pPr>
              <a:buFontTx/>
              <a:buNone/>
            </a:pPr>
            <a:r>
              <a:rPr lang="en-US" sz="2000" b="1" dirty="0" smtClean="0"/>
              <a:t>Variable amounts of bicarbonate</a:t>
            </a:r>
          </a:p>
          <a:p>
            <a:pPr>
              <a:buFontTx/>
              <a:buNone/>
            </a:pPr>
            <a:r>
              <a:rPr lang="en-US" sz="2000" b="1" dirty="0" smtClean="0"/>
              <a:t>(intercalated cells)</a:t>
            </a:r>
          </a:p>
          <a:p>
            <a:pPr>
              <a:buFontTx/>
              <a:buNone/>
            </a:pPr>
            <a:r>
              <a:rPr lang="en-US" sz="2000" b="1" u="sng" dirty="0" smtClean="0"/>
              <a:t>Secretion</a:t>
            </a:r>
            <a:r>
              <a:rPr lang="en-US" sz="2000" b="1" dirty="0" smtClean="0"/>
              <a:t>:</a:t>
            </a:r>
          </a:p>
          <a:p>
            <a:pPr>
              <a:buFontTx/>
              <a:buNone/>
            </a:pPr>
            <a:r>
              <a:rPr lang="en-US" sz="2000" b="1" dirty="0" smtClean="0"/>
              <a:t>Potassium and hydrogen ions</a:t>
            </a:r>
          </a:p>
          <a:p>
            <a:pPr>
              <a:buFontTx/>
              <a:buNone/>
            </a:pPr>
            <a:endParaRPr lang="en-US" sz="2000" b="1" dirty="0" smtClean="0"/>
          </a:p>
          <a:p>
            <a:pPr>
              <a:buFontTx/>
              <a:buNone/>
            </a:pPr>
            <a:endParaRPr lang="en-US" sz="2000" b="1" dirty="0" smtClean="0"/>
          </a:p>
        </p:txBody>
      </p:sp>
      <p:pic>
        <p:nvPicPr>
          <p:cNvPr id="30724" name="Picture 6" descr="FG26_1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2057400"/>
            <a:ext cx="4953000" cy="3716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0"/>
            <a:ext cx="2438400" cy="3581400"/>
          </a:xfrm>
        </p:spPr>
        <p:txBody>
          <a:bodyPr/>
          <a:lstStyle/>
          <a:p>
            <a:pPr algn="l"/>
            <a:r>
              <a:rPr lang="en-US" altLang="en-US" sz="2800" b="1" smtClean="0">
                <a:solidFill>
                  <a:schemeClr val="tx1"/>
                </a:solidFill>
              </a:rPr>
              <a:t>Summary of the roles of the different nephron regions in urine formation</a:t>
            </a:r>
          </a:p>
        </p:txBody>
      </p:sp>
      <p:pic>
        <p:nvPicPr>
          <p:cNvPr id="31747" name="Picture 3" descr="1777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066800"/>
          </a:xfrm>
        </p:spPr>
        <p:txBody>
          <a:bodyPr/>
          <a:lstStyle/>
          <a:p>
            <a:r>
              <a:rPr lang="en-US" altLang="en-US" sz="3200" b="1" smtClean="0">
                <a:solidFill>
                  <a:schemeClr val="tx1"/>
                </a:solidFill>
              </a:rPr>
              <a:t>Major Functions of the Kidneys and </a:t>
            </a:r>
            <a:br>
              <a:rPr lang="en-US" altLang="en-US" sz="3200" b="1" smtClean="0">
                <a:solidFill>
                  <a:schemeClr val="tx1"/>
                </a:solidFill>
              </a:rPr>
            </a:br>
            <a:r>
              <a:rPr lang="en-US" altLang="en-US" sz="3200" b="1" smtClean="0">
                <a:solidFill>
                  <a:schemeClr val="tx1"/>
                </a:solidFill>
              </a:rPr>
              <a:t>the Urinary System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2667000" cy="45720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altLang="en-US" sz="2800" b="1" smtClean="0"/>
              <a:t>8.  Excretion of wastes and foreign substances</a:t>
            </a:r>
          </a:p>
        </p:txBody>
      </p:sp>
      <p:pic>
        <p:nvPicPr>
          <p:cNvPr id="6148" name="Picture 7" descr="1777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00400" y="1447800"/>
            <a:ext cx="5943600" cy="5413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9906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Location of the kidney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4724400"/>
            <a:ext cx="4267200" cy="1905000"/>
          </a:xfrm>
        </p:spPr>
        <p:txBody>
          <a:bodyPr/>
          <a:lstStyle/>
          <a:p>
            <a:r>
              <a:rPr lang="en-US" sz="2000" dirty="0" smtClean="0"/>
              <a:t>Three layers of tissue surround each kidney:</a:t>
            </a:r>
          </a:p>
          <a:p>
            <a:r>
              <a:rPr lang="en-US" sz="2000" i="1" dirty="0" smtClean="0"/>
              <a:t>1. renal fascia (outermost layer)</a:t>
            </a:r>
          </a:p>
          <a:p>
            <a:r>
              <a:rPr lang="en-US" sz="2000" i="1" dirty="0" smtClean="0"/>
              <a:t>2. adipose capsule (middle layer)</a:t>
            </a:r>
          </a:p>
          <a:p>
            <a:r>
              <a:rPr lang="en-US" sz="2000" i="1" dirty="0" smtClean="0"/>
              <a:t>3. renal capsule (innermost layer)</a:t>
            </a:r>
          </a:p>
          <a:p>
            <a:endParaRPr lang="en-US" dirty="0"/>
          </a:p>
        </p:txBody>
      </p:sp>
      <p:pic>
        <p:nvPicPr>
          <p:cNvPr id="6" name="Picture 5" descr="kidney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3744499" cy="3733800"/>
          </a:xfrm>
          <a:prstGeom prst="rect">
            <a:avLst/>
          </a:prstGeom>
        </p:spPr>
      </p:pic>
      <p:pic>
        <p:nvPicPr>
          <p:cNvPr id="38916" name="Picture 4" descr="http://www.ispub.com/ispub/ijba/volume_1_number_2_8/presence_of_accessory_renal_artery_and_kinking_of_aorta_due_to_the_abnormal_origin_of_renal_arteries/renal-fig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3194" y="1143000"/>
            <a:ext cx="4787975" cy="3124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19600" y="46482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Kidney is Retroperitoneal:</a:t>
            </a:r>
          </a:p>
          <a:p>
            <a:r>
              <a:rPr lang="en-US" sz="2000" i="1" dirty="0" smtClean="0"/>
              <a:t>In a pocket of the parietal Peritoneum against the dorsal wall of the abdomen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The Male Urethra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3200400" cy="35052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en-US" sz="2400" b="1" dirty="0" smtClean="0"/>
              <a:t>Specializations of the male urethra:</a:t>
            </a:r>
          </a:p>
          <a:p>
            <a:pPr marL="533400" indent="-533400">
              <a:buFontTx/>
              <a:buAutoNum type="arabicPeriod"/>
            </a:pPr>
            <a:r>
              <a:rPr lang="en-US" sz="2400" b="1" dirty="0" smtClean="0"/>
              <a:t>Prostatic urethra</a:t>
            </a:r>
          </a:p>
          <a:p>
            <a:pPr marL="533400" indent="-533400">
              <a:buFontTx/>
              <a:buAutoNum type="arabicPeriod"/>
            </a:pPr>
            <a:r>
              <a:rPr lang="en-US" sz="2400" b="1" dirty="0" smtClean="0"/>
              <a:t>Membranous urethra</a:t>
            </a:r>
          </a:p>
          <a:p>
            <a:pPr marL="533400" indent="-533400">
              <a:buFontTx/>
              <a:buAutoNum type="arabicPeriod"/>
            </a:pPr>
            <a:r>
              <a:rPr lang="en-US" sz="2400" b="1" dirty="0" smtClean="0"/>
              <a:t>Penile urethra</a:t>
            </a:r>
          </a:p>
        </p:txBody>
      </p:sp>
      <p:pic>
        <p:nvPicPr>
          <p:cNvPr id="7172" name="Picture 6" descr="17776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1219200"/>
            <a:ext cx="6019800" cy="4116388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0" y="5334000"/>
            <a:ext cx="93603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Urology:</a:t>
            </a:r>
            <a:r>
              <a:rPr lang="en-US" sz="2000" dirty="0" smtClean="0"/>
              <a:t> </a:t>
            </a:r>
            <a:r>
              <a:rPr lang="en-US" sz="2000" i="1" dirty="0" smtClean="0"/>
              <a:t>The branch of Medicine related to health care of the male and </a:t>
            </a:r>
          </a:p>
          <a:p>
            <a:pPr algn="ctr"/>
            <a:r>
              <a:rPr lang="en-US" sz="2000" i="1" dirty="0" smtClean="0"/>
              <a:t>female Urinary system (Bladder and urethra) and the male reproductive </a:t>
            </a:r>
          </a:p>
          <a:p>
            <a:pPr algn="ctr"/>
            <a:r>
              <a:rPr lang="en-US" sz="2000" i="1" dirty="0" smtClean="0"/>
              <a:t>system is called.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1143000"/>
          </a:xfrm>
        </p:spPr>
        <p:txBody>
          <a:bodyPr/>
          <a:lstStyle/>
          <a:p>
            <a:r>
              <a:rPr lang="en-US" altLang="en-US" sz="3200" b="1" dirty="0" err="1" smtClean="0">
                <a:solidFill>
                  <a:schemeClr val="tx1"/>
                </a:solidFill>
              </a:rPr>
              <a:t>Nephron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: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</a:rPr>
              <a:t>The Functional Unit </a:t>
            </a:r>
            <a:br>
              <a:rPr lang="en-US" altLang="en-US" sz="3200" b="1" dirty="0" smtClean="0">
                <a:solidFill>
                  <a:schemeClr val="tx1"/>
                </a:solidFill>
              </a:rPr>
            </a:br>
            <a:r>
              <a:rPr lang="en-US" altLang="en-US" sz="3200" b="1" dirty="0" smtClean="0">
                <a:solidFill>
                  <a:schemeClr val="tx1"/>
                </a:solidFill>
              </a:rPr>
              <a:t>of the Kidneys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124200"/>
            <a:ext cx="4495800" cy="3505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 smtClean="0"/>
              <a:t>Cortical </a:t>
            </a:r>
            <a:r>
              <a:rPr lang="en-US" altLang="en-US" sz="2400" b="1" dirty="0" err="1" smtClean="0"/>
              <a:t>Nephrons</a:t>
            </a:r>
            <a:r>
              <a:rPr lang="en-US" altLang="en-US" sz="24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000" i="1" dirty="0" smtClean="0"/>
              <a:t>80 to 85% of </a:t>
            </a:r>
            <a:r>
              <a:rPr lang="en-US" altLang="en-US" sz="2000" i="1" dirty="0" err="1" smtClean="0"/>
              <a:t>nephrons</a:t>
            </a:r>
            <a:r>
              <a:rPr lang="en-US" altLang="en-US" sz="2000" i="1" dirty="0" smtClean="0"/>
              <a:t>. Have short Loops of </a:t>
            </a:r>
            <a:r>
              <a:rPr lang="en-US" altLang="en-US" sz="2000" i="1" dirty="0" err="1" smtClean="0"/>
              <a:t>Henle</a:t>
            </a:r>
            <a:r>
              <a:rPr lang="en-US" altLang="en-US" sz="2000" i="1" dirty="0" smtClean="0"/>
              <a:t> that lay mainly in the cortex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 err="1" smtClean="0"/>
              <a:t>Juxtamedullary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Nephrons</a:t>
            </a:r>
            <a:r>
              <a:rPr lang="en-US" altLang="en-US" sz="2400" b="1" dirty="0" smtClean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 b="1" dirty="0" smtClean="0"/>
              <a:t>	</a:t>
            </a:r>
            <a:r>
              <a:rPr lang="en-US" altLang="en-US" sz="2000" i="1" dirty="0" smtClean="0"/>
              <a:t>15 to 20% of </a:t>
            </a:r>
            <a:r>
              <a:rPr lang="en-US" altLang="en-US" sz="2000" i="1" dirty="0" err="1" smtClean="0"/>
              <a:t>nephrons</a:t>
            </a:r>
            <a:r>
              <a:rPr lang="en-US" altLang="en-US" sz="2000" i="1" dirty="0" smtClean="0"/>
              <a:t>.  Have long Loops of </a:t>
            </a:r>
            <a:r>
              <a:rPr lang="en-US" altLang="en-US" sz="2000" i="1" dirty="0" err="1" smtClean="0"/>
              <a:t>Henle</a:t>
            </a:r>
            <a:r>
              <a:rPr lang="en-US" altLang="en-US" sz="2000" i="1" dirty="0" smtClean="0"/>
              <a:t> that extend into the deepest regions of the medulla. Produce the most concentrated urine</a:t>
            </a:r>
            <a:r>
              <a:rPr lang="en-US" altLang="en-US" sz="2000" b="1" dirty="0" smtClean="0"/>
              <a:t>.</a:t>
            </a:r>
          </a:p>
        </p:txBody>
      </p:sp>
      <p:pic>
        <p:nvPicPr>
          <p:cNvPr id="8196" name="Picture 1030" descr="177730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19600" y="2895600"/>
            <a:ext cx="4724400" cy="3400425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685800" y="1828800"/>
            <a:ext cx="782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Nephrology: </a:t>
            </a:r>
            <a:r>
              <a:rPr lang="en-US" sz="2000" i="1" dirty="0" smtClean="0"/>
              <a:t>The specialized branch of medicine that deals with structure, </a:t>
            </a:r>
          </a:p>
          <a:p>
            <a:r>
              <a:rPr lang="en-US" sz="2000" i="1" dirty="0" smtClean="0"/>
              <a:t>function of the Kidney in urine formation.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The Anatomy of a Nephron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3429000" cy="5334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b="1" smtClean="0"/>
              <a:t>Subdivision of a Nephron: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Renal Corpuscle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Proximal Convoluted  tubule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Descending Loop of Henle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Ascending Loop of Henle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Distal Convoluted tubule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Collecting duct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 sz="2400" b="1" smtClean="0"/>
              <a:t>Papillary duct</a:t>
            </a:r>
          </a:p>
        </p:txBody>
      </p:sp>
      <p:pic>
        <p:nvPicPr>
          <p:cNvPr id="9220" name="Picture 5" descr="177731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066800"/>
            <a:ext cx="5791200" cy="52752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600" b="1" smtClean="0">
                <a:solidFill>
                  <a:schemeClr val="tx1"/>
                </a:solidFill>
              </a:rPr>
              <a:t>Urine Drainage through </a:t>
            </a:r>
            <a:br>
              <a:rPr lang="en-US" sz="3600" b="1" smtClean="0">
                <a:solidFill>
                  <a:schemeClr val="tx1"/>
                </a:solidFill>
              </a:rPr>
            </a:br>
            <a:r>
              <a:rPr lang="en-US" sz="3600" b="1" smtClean="0">
                <a:solidFill>
                  <a:schemeClr val="tx1"/>
                </a:solidFill>
              </a:rPr>
              <a:t>the Kidney and body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3657600" cy="5105400"/>
          </a:xfrm>
        </p:spPr>
        <p:txBody>
          <a:bodyPr/>
          <a:lstStyle/>
          <a:p>
            <a:r>
              <a:rPr lang="en-US" sz="2400" b="1" dirty="0" smtClean="0"/>
              <a:t>From papillary duct</a:t>
            </a:r>
          </a:p>
          <a:p>
            <a:r>
              <a:rPr lang="en-US" sz="2400" b="1" dirty="0" smtClean="0"/>
              <a:t>Minor Calyx</a:t>
            </a:r>
          </a:p>
          <a:p>
            <a:r>
              <a:rPr lang="en-US" sz="2400" b="1" dirty="0" smtClean="0"/>
              <a:t>Major Calyx</a:t>
            </a:r>
          </a:p>
          <a:p>
            <a:r>
              <a:rPr lang="en-US" sz="2400" b="1" dirty="0" smtClean="0"/>
              <a:t>Renal pelvis</a:t>
            </a:r>
          </a:p>
          <a:p>
            <a:r>
              <a:rPr lang="en-US" sz="2400" b="1" dirty="0" err="1" smtClean="0"/>
              <a:t>Ureter</a:t>
            </a:r>
            <a:endParaRPr lang="en-US" sz="2400" b="1" dirty="0" smtClean="0"/>
          </a:p>
          <a:p>
            <a:r>
              <a:rPr lang="en-US" sz="2400" b="1" dirty="0" smtClean="0"/>
              <a:t>Urinary Bladder</a:t>
            </a:r>
          </a:p>
          <a:p>
            <a:r>
              <a:rPr lang="en-US" sz="2400" b="1" dirty="0" smtClean="0"/>
              <a:t>Urethra:</a:t>
            </a:r>
          </a:p>
          <a:p>
            <a:pPr>
              <a:buFontTx/>
              <a:buNone/>
            </a:pPr>
            <a:r>
              <a:rPr lang="en-US" sz="2400" b="1" dirty="0" smtClean="0"/>
              <a:t>		prostatic</a:t>
            </a:r>
          </a:p>
          <a:p>
            <a:pPr>
              <a:buFontTx/>
              <a:buNone/>
            </a:pPr>
            <a:r>
              <a:rPr lang="en-US" sz="2400" b="1" dirty="0" smtClean="0"/>
              <a:t>		membranous</a:t>
            </a:r>
          </a:p>
          <a:p>
            <a:pPr>
              <a:buFontTx/>
              <a:buNone/>
            </a:pPr>
            <a:r>
              <a:rPr lang="en-US" sz="2400" b="1" dirty="0" smtClean="0"/>
              <a:t>		penile</a:t>
            </a:r>
          </a:p>
          <a:p>
            <a:pPr>
              <a:buFontTx/>
              <a:buNone/>
            </a:pPr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10244" name="Picture 5" descr="177727"/>
          <p:cNvPicPr>
            <a:picLocks noGrp="1" noChangeAspect="1" noChangeArrowheads="1"/>
          </p:cNvPicPr>
          <p:nvPr>
            <p:ph type="ch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219200"/>
            <a:ext cx="53340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L:\templates\Blank Presentation.pot</Template>
  <TotalTime>1443</TotalTime>
  <Words>1025</Words>
  <Application>Microsoft Office PowerPoint</Application>
  <PresentationFormat>On-screen Show (4:3)</PresentationFormat>
  <Paragraphs>205</Paragraphs>
  <Slides>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Blank Presentation</vt:lpstr>
      <vt:lpstr>MS Organization Chart 2.0</vt:lpstr>
      <vt:lpstr>Bio&amp; 242:  Unit 2 / Lecture 1</vt:lpstr>
      <vt:lpstr>Major Functions of the Kidneys and  the Urinary System</vt:lpstr>
      <vt:lpstr>Major Functions of the Kidneys and  the Urinary System</vt:lpstr>
      <vt:lpstr>Major Functions of the Kidneys and  the Urinary System</vt:lpstr>
      <vt:lpstr>Location of the kidney</vt:lpstr>
      <vt:lpstr>The Male Urethra</vt:lpstr>
      <vt:lpstr>Nephron: The Functional Unit  of the Kidneys</vt:lpstr>
      <vt:lpstr>The Anatomy of a Nephron</vt:lpstr>
      <vt:lpstr>Urine Drainage through  the Kidney and body</vt:lpstr>
      <vt:lpstr>Blood flow through  the Kidney</vt:lpstr>
      <vt:lpstr>Basic Functions of a Nephron</vt:lpstr>
      <vt:lpstr>Slide 12</vt:lpstr>
      <vt:lpstr>The Glomerular Filtration Membrane</vt:lpstr>
      <vt:lpstr>The Glomerular Filtration Membrane</vt:lpstr>
      <vt:lpstr>Filtration Pressures and Glomerular Filtration Rate</vt:lpstr>
      <vt:lpstr>Factors affecting filtration rate  in the kidney</vt:lpstr>
      <vt:lpstr>Regulation of Glomerular Filtration Rate Renal Auto-regulation </vt:lpstr>
      <vt:lpstr>Regulation of Glomerular Filtration Rate Neural Regulation </vt:lpstr>
      <vt:lpstr>Regulation of Glomerular Filtration Rate Neural Regulation </vt:lpstr>
      <vt:lpstr>Regulation of Glomerular Filtration Rate  Hormonal Regulation </vt:lpstr>
      <vt:lpstr>Regulation of Glomerular Filtration Rate  Hormonal Regulation </vt:lpstr>
      <vt:lpstr>juxtaglomerular apparatus (JGA)</vt:lpstr>
      <vt:lpstr>Angiotensin II Pathway</vt:lpstr>
      <vt:lpstr>Renin – Angiotensin - Aldosterone System</vt:lpstr>
      <vt:lpstr>Slide 25</vt:lpstr>
      <vt:lpstr>Urine Concentration via  Countercurrent Multiplication</vt:lpstr>
      <vt:lpstr>Urine Concentration via  Countercurrent Multiplication</vt:lpstr>
      <vt:lpstr>Urine Concentration via  Countercurrent Multiplication</vt:lpstr>
      <vt:lpstr>Roles of the Different Nephron Regions  in Urine Formation</vt:lpstr>
      <vt:lpstr>Roles of the Different Nephron Regions  in Urine Formation</vt:lpstr>
      <vt:lpstr>Roles of the Different Nephron Regions  in Urine Formation</vt:lpstr>
      <vt:lpstr>Roles of the Different Nephron Regions  in Urine Formation</vt:lpstr>
      <vt:lpstr>Summary of the roles of the different nephron regions in urine formation</vt:lpstr>
    </vt:vector>
  </TitlesOfParts>
  <Company>Spokane Falls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Filtration rate in the kidney</dc:title>
  <dc:creator>garyb</dc:creator>
  <cp:lastModifiedBy>GaryB</cp:lastModifiedBy>
  <cp:revision>71</cp:revision>
  <dcterms:created xsi:type="dcterms:W3CDTF">2002-01-23T00:28:28Z</dcterms:created>
  <dcterms:modified xsi:type="dcterms:W3CDTF">2010-04-27T22:51:35Z</dcterms:modified>
</cp:coreProperties>
</file>